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8" r:id="rId6"/>
    <p:sldId id="275" r:id="rId7"/>
    <p:sldId id="260" r:id="rId8"/>
    <p:sldId id="269" r:id="rId9"/>
    <p:sldId id="270" r:id="rId10"/>
    <p:sldId id="261" r:id="rId11"/>
    <p:sldId id="274" r:id="rId12"/>
    <p:sldId id="264" r:id="rId13"/>
    <p:sldId id="265" r:id="rId14"/>
    <p:sldId id="266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58E4-7AD1-4F8D-8ED6-43B47E25C3C9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0654-6D35-4DB0-A020-D95E83C74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odikinz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evskiyruo.edu.kh.ua/Files/downloads/&#1058;&#1045;&#1061;&#1053;&#1054;&#1051;&#1054;&#1043;&#1030;&#1071;%20&#1056;&#104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йт\790df4a1cd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pic>
        <p:nvPicPr>
          <p:cNvPr id="1027" name="Picture 3" descr="D:\Сайт\94985717_0230468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1071546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Відділ освіти Васильківської райдержадміністрації</a:t>
            </a:r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Районний методичний кабінет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Зощук</a:t>
            </a:r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Ольги Миколаївни</a:t>
            </a:r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вихователя дошкільного навчального  </a:t>
            </a:r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закладу (ясла-садок)  "Чорнобривчик"</a:t>
            </a:r>
            <a:endParaRPr lang="ru-RU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с. </a:t>
            </a:r>
            <a:r>
              <a:rPr lang="uk-UA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Безп'ятне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571744"/>
            <a:ext cx="4806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  <a:t>Як навчити дитину читати </a:t>
            </a:r>
            <a:endParaRPr lang="uk-UA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667603"/>
            <a:ext cx="71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етап: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ознайомлення з кубиками і таблицями.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етап: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ознайомлення з складовими картками, читання слів.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етап: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читання речень, невеликих текстів.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642918"/>
            <a:ext cx="501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Навчання дітей на три етапи: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MingLiU-ExtB" pitchFamily="18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000240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Показати, запам’ятати, відшукати.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uk-UA" sz="2400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Озвучити обраний склад.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uk-UA" sz="2400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Озвучити обраний кубик.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uk-UA" sz="2400" dirty="0" smtClean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«Яке слово написати?».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28604"/>
            <a:ext cx="2644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Технологія.</a:t>
            </a:r>
            <a:r>
              <a:rPr lang="uk-UA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161488"/>
            <a:ext cx="5715008" cy="16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Навчання читання за авторською методикою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Л.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Шелестової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shelestova.at.ua/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619500" cy="4572000"/>
          </a:xfrm>
          <a:prstGeom prst="rect">
            <a:avLst/>
          </a:prstGeom>
          <a:noFill/>
        </p:spPr>
      </p:pic>
      <p:pic>
        <p:nvPicPr>
          <p:cNvPr id="19461" name="Picture 5" descr="http://shelestova.at.ua/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5909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1357298"/>
            <a:ext cx="82153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Завдання в посібнику рекомендовано викладати у поданій послідовності: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ознайомлення зі складом;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відшукування певних складів серед інших;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виділення певних складів у словах в різних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позиціях;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складання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слі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 уже відомих складів.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5603" name="Picture 3" descr="http://img09.olx.ua/images_slandocomua/150879645_3_644x461_vchimosya-chitati-avtor-l-shelestova-knigi-zhurn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357694"/>
            <a:ext cx="2435359" cy="166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928794" y="285728"/>
            <a:ext cx="52149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Динамічні кубики Чаплигіна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4579" name="Picture 3" descr="http://www.vseodetyah.com/editorfiles/kubiki-chaplygina-07.jpg"/>
          <p:cNvPicPr>
            <a:picLocks noChangeAspect="1" noChangeArrowheads="1"/>
          </p:cNvPicPr>
          <p:nvPr/>
        </p:nvPicPr>
        <p:blipFill>
          <a:blip r:embed="rId3" cstate="print"/>
          <a:srcRect l="16050" r="15370"/>
          <a:stretch>
            <a:fillRect/>
          </a:stretch>
        </p:blipFill>
        <p:spPr bwMode="auto">
          <a:xfrm>
            <a:off x="785786" y="2000240"/>
            <a:ext cx="3357586" cy="3314700"/>
          </a:xfrm>
          <a:prstGeom prst="rect">
            <a:avLst/>
          </a:prstGeom>
          <a:noFill/>
        </p:spPr>
      </p:pic>
      <p:pic>
        <p:nvPicPr>
          <p:cNvPr id="24581" name="Picture 5" descr="http://www.umnitsa.ru/files/images/KuCh_lozka_350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2143116"/>
            <a:ext cx="3952643" cy="228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85918" y="509925"/>
            <a:ext cx="5715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Sakkal Majalla" pitchFamily="2" charset="-78"/>
              </a:rPr>
              <a:t>«Ребус-метод» — це усна гра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Sakkal Majalla" pitchFamily="2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866865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два правила: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слова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склад. 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Маска — МА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Вафля — ВА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КО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гучно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ритмічно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вимовлених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вголос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одним,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виділяємо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склади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дослухаємось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слово у нас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вийшло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Маска-маска — МА-МА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Кошик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ложка — КО-ЛО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Кактус-шапка — КА-ША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Маска-шапка — МА-...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img-fotki.yandex.ru/get/9812/16969765.1e0/0_8b5eb_f52dec3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1729686" cy="2214578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2844" y="2643182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ПІВЕНЬ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25" name="Picture 5" descr="http://s4.pic4you.ru/y2014/07-29/24687/4518705-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85728"/>
            <a:ext cx="1643074" cy="251719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57356" y="2714620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27" name="Picture 7" descr="http://meteoweb.ru/astro/img/obs/moon20091015-2.jpg"/>
          <p:cNvPicPr>
            <a:picLocks noChangeAspect="1" noChangeArrowheads="1"/>
          </p:cNvPicPr>
          <p:nvPr/>
        </p:nvPicPr>
        <p:blipFill>
          <a:blip r:embed="rId5" cstate="print"/>
          <a:srcRect l="13883" r="11151"/>
          <a:stretch>
            <a:fillRect/>
          </a:stretch>
        </p:blipFill>
        <p:spPr bwMode="auto">
          <a:xfrm>
            <a:off x="4214810" y="571480"/>
            <a:ext cx="1928826" cy="1928826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357686" y="2643182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МІСЯЦЬ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58016" y="2500306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31" name="Picture 11" descr="http://blackver.com/pictures/pages/projects/murtiki/alfavit/d-letter-pics-history.jpg"/>
          <p:cNvPicPr>
            <a:picLocks noChangeAspect="1" noChangeArrowheads="1"/>
          </p:cNvPicPr>
          <p:nvPr/>
        </p:nvPicPr>
        <p:blipFill>
          <a:blip r:embed="rId6" cstate="print"/>
          <a:srcRect l="37500" t="18750" r="40000" b="40000"/>
          <a:stretch>
            <a:fillRect/>
          </a:stretch>
        </p:blipFill>
        <p:spPr bwMode="auto">
          <a:xfrm>
            <a:off x="6572264" y="1000108"/>
            <a:ext cx="2337971" cy="1428760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785918" y="3857628"/>
            <a:ext cx="5000660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ПІ – РА – МІ - </a:t>
            </a:r>
            <a:r>
              <a:rPr lang="uk-UA" sz="2800" dirty="0" err="1" smtClean="0"/>
              <a:t>ДА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785813" y="1285875"/>
            <a:ext cx="7000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Список </a:t>
            </a:r>
            <a:r>
              <a:rPr lang="ru-RU" sz="3200" b="1" dirty="0" err="1"/>
              <a:t>використаних</a:t>
            </a:r>
            <a:r>
              <a:rPr lang="ru-RU" sz="3200" b="1" dirty="0"/>
              <a:t> </a:t>
            </a:r>
            <a:r>
              <a:rPr lang="ru-RU" sz="3200" b="1" dirty="0" err="1"/>
              <a:t>джерел</a:t>
            </a:r>
            <a:r>
              <a:rPr lang="ru-RU" sz="3200" b="1" dirty="0"/>
              <a:t>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000375" y="2071688"/>
            <a:ext cx="3071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200" b="1">
                <a:cs typeface="Times New Roman" pitchFamily="18" charset="0"/>
              </a:rPr>
              <a:t>Інтернет-ресурси:</a:t>
            </a:r>
            <a:endParaRPr lang="uk-UA" sz="2200"/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785813" y="2643188"/>
            <a:ext cx="7715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>
                <a:hlinkClick r:id="rId3"/>
              </a:rPr>
              <a:t>http://www.metodikinz.ru/</a:t>
            </a:r>
            <a:endParaRPr lang="uk-UA" sz="2200"/>
          </a:p>
          <a:p>
            <a:pPr>
              <a:buFont typeface="Wingdings" pitchFamily="2" charset="2"/>
              <a:buChar char="§"/>
            </a:pPr>
            <a:r>
              <a:rPr lang="en-US" sz="2200">
                <a:hlinkClick r:id="rId4"/>
              </a:rPr>
              <a:t>www.kievskiyruo.edu.kh.ua/Files/downloads/</a:t>
            </a:r>
            <a:r>
              <a:rPr lang="ru-RU" sz="2200">
                <a:hlinkClick r:id="rId4"/>
              </a:rPr>
              <a:t>ТЕХНОЛОГІЯ%20РА</a:t>
            </a:r>
            <a:endParaRPr lang="ru-RU" sz="2200"/>
          </a:p>
          <a:p>
            <a:pPr>
              <a:buFont typeface="Wingdings" pitchFamily="2" charset="2"/>
              <a:buChar char="§"/>
            </a:pPr>
            <a:r>
              <a:rPr lang="uk-UA" sz="2200"/>
              <a:t> </a:t>
            </a:r>
            <a:r>
              <a:rPr lang="en-US" sz="2200"/>
              <a:t>ua.textreferat.com/referat-13080.html </a:t>
            </a:r>
            <a:endParaRPr lang="uk-UA" sz="2200"/>
          </a:p>
          <a:p>
            <a:pPr>
              <a:buFont typeface="Wingdings" pitchFamily="2" charset="2"/>
              <a:buChar char="§"/>
            </a:pPr>
            <a:r>
              <a:rPr lang="uk-UA" sz="2200"/>
              <a:t> http:// ua.textreferat.com/referat-12417.html </a:t>
            </a:r>
          </a:p>
          <a:p>
            <a:pPr>
              <a:buFont typeface="Wingdings" pitchFamily="2" charset="2"/>
              <a:buChar char="§"/>
            </a:pPr>
            <a:r>
              <a:rPr lang="en-US" sz="2200"/>
              <a:t>nebo.at.ua/publ/pro_ditej/doshkilnjata/rozvivajuchi_sistem.</a:t>
            </a: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2976" y="468135"/>
            <a:ext cx="68580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етрадиційні методики раннього навчання читання: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Глена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Домана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800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Миколи Зайцева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rgbClr val="7030A0"/>
                </a:solidFill>
                <a:latin typeface="Arial Black" pitchFamily="34" charset="0"/>
              </a:rPr>
              <a:t>Сесіль</a:t>
            </a:r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rgbClr val="7030A0"/>
                </a:solidFill>
                <a:latin typeface="Arial Black" pitchFamily="34" charset="0"/>
              </a:rPr>
              <a:t>Лупан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800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Людмили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Шелестової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sz="2800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Євгенія Чаплигіна.  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6" name="Picture 4" descr="D:\Сайт\spend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809614" cy="809614"/>
          </a:xfrm>
          <a:prstGeom prst="rect">
            <a:avLst/>
          </a:prstGeom>
          <a:noFill/>
        </p:spPr>
      </p:pic>
      <p:pic>
        <p:nvPicPr>
          <p:cNvPr id="7" name="Picture 4" descr="D:\Сайт\spend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809614" cy="809614"/>
          </a:xfrm>
          <a:prstGeom prst="rect">
            <a:avLst/>
          </a:prstGeom>
          <a:noFill/>
        </p:spPr>
      </p:pic>
      <p:pic>
        <p:nvPicPr>
          <p:cNvPr id="8" name="Picture 4" descr="D:\Сайт\spend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809614" cy="809614"/>
          </a:xfrm>
          <a:prstGeom prst="rect">
            <a:avLst/>
          </a:prstGeom>
          <a:noFill/>
        </p:spPr>
      </p:pic>
      <p:pic>
        <p:nvPicPr>
          <p:cNvPr id="9" name="Picture 4" descr="D:\Сайт\spend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429264"/>
            <a:ext cx="809614" cy="809614"/>
          </a:xfrm>
          <a:prstGeom prst="rect">
            <a:avLst/>
          </a:prstGeom>
          <a:noFill/>
        </p:spPr>
      </p:pic>
      <p:pic>
        <p:nvPicPr>
          <p:cNvPr id="10" name="Picture 4" descr="D:\Сайт\spend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809614" cy="809614"/>
          </a:xfrm>
          <a:prstGeom prst="rect">
            <a:avLst/>
          </a:prstGeom>
          <a:noFill/>
        </p:spPr>
      </p:pic>
      <p:pic>
        <p:nvPicPr>
          <p:cNvPr id="3077" name="Picture 5" descr="D:\Сайт\96950326_so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86256"/>
            <a:ext cx="2665883" cy="228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85728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Arial Black" pitchFamily="34" charset="0"/>
              </a:rPr>
              <a:t>Глена</a:t>
            </a:r>
            <a:r>
              <a:rPr lang="uk-UA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3600" dirty="0" err="1" smtClean="0">
                <a:solidFill>
                  <a:srgbClr val="002060"/>
                </a:solidFill>
                <a:latin typeface="Arial Black" pitchFamily="34" charset="0"/>
              </a:rPr>
              <a:t>Домана</a:t>
            </a:r>
            <a:r>
              <a:rPr lang="uk-UA" sz="3600" dirty="0" smtClean="0">
                <a:solidFill>
                  <a:srgbClr val="002060"/>
                </a:solidFill>
                <a:latin typeface="Arial Black" pitchFamily="34" charset="0"/>
              </a:rPr>
              <a:t> карточки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://images.zakupka.com/i/firms/27/35/35081/pic_45148d9e2fda915_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85926"/>
            <a:ext cx="2282633" cy="1928826"/>
          </a:xfrm>
          <a:prstGeom prst="rect">
            <a:avLst/>
          </a:prstGeom>
          <a:noFill/>
        </p:spPr>
      </p:pic>
      <p:pic>
        <p:nvPicPr>
          <p:cNvPr id="4102" name="Picture 6" descr="http://www.shpuntik.com.ua/sites/default/files/product/mal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429132"/>
            <a:ext cx="1941082" cy="1643074"/>
          </a:xfrm>
          <a:prstGeom prst="rect">
            <a:avLst/>
          </a:prstGeom>
          <a:noFill/>
        </p:spPr>
      </p:pic>
      <p:pic>
        <p:nvPicPr>
          <p:cNvPr id="4106" name="Picture 10" descr="http://erudite.com.ua/files/store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857760"/>
            <a:ext cx="2098020" cy="1500198"/>
          </a:xfrm>
          <a:prstGeom prst="rect">
            <a:avLst/>
          </a:prstGeom>
          <a:noFill/>
        </p:spPr>
      </p:pic>
      <p:pic>
        <p:nvPicPr>
          <p:cNvPr id="4108" name="Picture 12" descr="http://images.zakupka.com/i/firms/27/35/35081/pic_5fa5a9fed3acd79_2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985" y="1357298"/>
            <a:ext cx="2451717" cy="2071702"/>
          </a:xfrm>
          <a:prstGeom prst="rect">
            <a:avLst/>
          </a:prstGeom>
          <a:noFill/>
        </p:spPr>
      </p:pic>
      <p:pic>
        <p:nvPicPr>
          <p:cNvPr id="4110" name="Picture 14" descr="http://www.uniki.com.ua/components/com_virtuemart/shop_image/product/a9d9151de11af8622cf5ee520cd760f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14280"/>
            <a:ext cx="1714512" cy="1714512"/>
          </a:xfrm>
          <a:prstGeom prst="rect">
            <a:avLst/>
          </a:prstGeom>
          <a:noFill/>
        </p:spPr>
      </p:pic>
      <p:pic>
        <p:nvPicPr>
          <p:cNvPr id="4112" name="Picture 16" descr="http://images.zakupka.com/i/firms/27/35/35081/pic_e7ac963f4d14f80_200x2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2428868"/>
            <a:ext cx="2158626" cy="1824040"/>
          </a:xfrm>
          <a:prstGeom prst="rect">
            <a:avLst/>
          </a:prstGeom>
          <a:noFill/>
        </p:spPr>
      </p:pic>
      <p:pic>
        <p:nvPicPr>
          <p:cNvPr id="4114" name="Picture 18" descr="http://i.ytimg.com/vi/7dnRy-9hgbE/maxresdefaul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929198"/>
            <a:ext cx="266984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002060"/>
                </a:solidFill>
                <a:latin typeface="Arial Black" pitchFamily="34" charset="0"/>
              </a:rPr>
              <a:t>Як навчити дитину читати за системою </a:t>
            </a:r>
            <a:r>
              <a:rPr lang="uk-UA" sz="3200" dirty="0" err="1">
                <a:solidFill>
                  <a:srgbClr val="002060"/>
                </a:solidFill>
                <a:latin typeface="Arial Black" pitchFamily="34" charset="0"/>
              </a:rPr>
              <a:t>Глена</a:t>
            </a:r>
            <a:r>
              <a:rPr lang="uk-UA" sz="32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3200" dirty="0" err="1">
                <a:solidFill>
                  <a:srgbClr val="002060"/>
                </a:solidFill>
                <a:latin typeface="Arial Black" pitchFamily="34" charset="0"/>
              </a:rPr>
              <a:t>Домана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71604" y="1846352"/>
            <a:ext cx="685804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Перший крок: окремі </a:t>
            </a: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</a:t>
            </a:r>
            <a:r>
              <a:rPr lang="uk-UA" sz="2000" i="1" dirty="0" smtClean="0"/>
              <a:t>(назви членів сім’ї, предмети побуту, особисті речі, частини тіла, домашні тварини або продукти харчування).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 крок: словосполучення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smtClean="0"/>
              <a:t>наприклад, «ОРАНЖЕВИЙ СЛОН» або «ЗЕЛЕНЕ ЯБЛУКО»).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 крок: прості речення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sz="2400" dirty="0" smtClean="0"/>
              <a:t>наприклад, </a:t>
            </a:r>
            <a:r>
              <a:rPr lang="uk-UA" sz="2000" dirty="0" smtClean="0"/>
              <a:t>«СЛОН ЇСТЬ»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Четвертий крок: поширені речення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П’ятий крок: книги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647696" cy="647697"/>
          </a:xfrm>
          <a:prstGeom prst="rect">
            <a:avLst/>
          </a:prstGeom>
          <a:noFill/>
        </p:spPr>
      </p:pic>
      <p:pic>
        <p:nvPicPr>
          <p:cNvPr id="6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5016"/>
            <a:ext cx="647696" cy="647697"/>
          </a:xfrm>
          <a:prstGeom prst="rect">
            <a:avLst/>
          </a:prstGeom>
          <a:noFill/>
        </p:spPr>
      </p:pic>
      <p:pic>
        <p:nvPicPr>
          <p:cNvPr id="7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647696" cy="647697"/>
          </a:xfrm>
          <a:prstGeom prst="rect">
            <a:avLst/>
          </a:prstGeom>
          <a:noFill/>
        </p:spPr>
      </p:pic>
      <p:pic>
        <p:nvPicPr>
          <p:cNvPr id="8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636"/>
            <a:ext cx="647696" cy="647697"/>
          </a:xfrm>
          <a:prstGeom prst="rect">
            <a:avLst/>
          </a:prstGeom>
          <a:noFill/>
        </p:spPr>
      </p:pic>
      <p:pic>
        <p:nvPicPr>
          <p:cNvPr id="9" name="Picture 2" descr="http://iconizer.net/files/VistaICO_Toolbar_Icons/thumb/128/Arrow-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71810"/>
            <a:ext cx="647696" cy="647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s51.radikal.ru/i131/1308/6f/2f83726c8bf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714595" cy="13369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643050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СТІЛ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8" name="Picture 4" descr="http://www.biokamin26.ru/img/f690190b8d9711e3977f00f1d000f1d0-5f6187d9e7d711e3b34200f1d000f1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929198"/>
            <a:ext cx="3253951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450057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КАРТИНА</a:t>
            </a:r>
            <a:endParaRPr lang="uk-UA" sz="24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1928802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акваріум</a:t>
            </a:r>
            <a:endParaRPr lang="uk-UA" sz="24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1428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Вчимося читати за методикою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Сесіль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Лупан</a:t>
            </a:r>
            <a:endParaRPr lang="uk-UA" sz="2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2530" name="Picture 2" descr="http://img-fotki.yandex.ru/get/9313/16969765.159/0_7a7cc_8bf72044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85992"/>
            <a:ext cx="28575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E:\Лупан\_BfTmhDE-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686196" cy="2727785"/>
          </a:xfrm>
          <a:prstGeom prst="rect">
            <a:avLst/>
          </a:prstGeom>
          <a:noFill/>
        </p:spPr>
      </p:pic>
      <p:pic>
        <p:nvPicPr>
          <p:cNvPr id="29699" name="Picture 3" descr="E:\Лупан\gnwIn9uZ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00108"/>
            <a:ext cx="3398895" cy="2515182"/>
          </a:xfrm>
          <a:prstGeom prst="rect">
            <a:avLst/>
          </a:prstGeom>
          <a:noFill/>
        </p:spPr>
      </p:pic>
      <p:pic>
        <p:nvPicPr>
          <p:cNvPr id="29700" name="Picture 4" descr="E:\Лупан\lhNXivejx4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3786214" cy="28017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214290"/>
            <a:ext cx="468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Алфавіт </a:t>
            </a:r>
            <a:r>
              <a:rPr lang="uk-UA" sz="2800" dirty="0" err="1" smtClean="0">
                <a:solidFill>
                  <a:srgbClr val="002060"/>
                </a:solidFill>
                <a:latin typeface="Arial Black" pitchFamily="34" charset="0"/>
              </a:rPr>
              <a:t>Сесіль</a:t>
            </a:r>
            <a:r>
              <a:rPr lang="uk-UA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rgbClr val="002060"/>
                </a:solidFill>
                <a:latin typeface="Arial Black" pitchFamily="34" charset="0"/>
              </a:rPr>
              <a:t>Лупан</a:t>
            </a:r>
            <a:endParaRPr lang="uk-UA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www.zaitsev.com.ua/files/descr_img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857500" cy="2486026"/>
          </a:xfrm>
          <a:prstGeom prst="rect">
            <a:avLst/>
          </a:prstGeom>
          <a:noFill/>
        </p:spPr>
      </p:pic>
      <p:pic>
        <p:nvPicPr>
          <p:cNvPr id="2052" name="Picture 4" descr="http://toloka.hurtom.com/photos/1209021635172121_f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00108"/>
            <a:ext cx="4214793" cy="3159661"/>
          </a:xfrm>
          <a:prstGeom prst="rect">
            <a:avLst/>
          </a:prstGeom>
          <a:noFill/>
        </p:spPr>
      </p:pic>
      <p:pic>
        <p:nvPicPr>
          <p:cNvPr id="2054" name="Picture 6" descr="http://elfik.by/sites/default/files/images/kubiki_zayce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71876"/>
            <a:ext cx="4163460" cy="312259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71538" y="345588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Що таке кубики Зайцева?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11430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Constantia" pitchFamily="18" charset="0"/>
              </a:rPr>
              <a:t>Кубики поділяються за різними критеріями: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2143125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- за об</a:t>
            </a:r>
            <a:r>
              <a:rPr lang="en-US" sz="2400">
                <a:latin typeface="Constantia" pitchFamily="18" charset="0"/>
              </a:rPr>
              <a:t>`</a:t>
            </a:r>
            <a:r>
              <a:rPr lang="uk-UA" sz="2400">
                <a:latin typeface="Constantia" pitchFamily="18" charset="0"/>
              </a:rPr>
              <a:t>ємом:  великі і </a:t>
            </a:r>
            <a:r>
              <a:rPr lang="uk-UA" sz="2000"/>
              <a:t>маленькі</a:t>
            </a:r>
            <a:r>
              <a:rPr lang="uk-UA" sz="2400">
                <a:latin typeface="Constantia" pitchFamily="18" charset="0"/>
              </a:rPr>
              <a:t>, великі подвійні  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2571750"/>
            <a:ext cx="5072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- за кольоровими ознаками: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2643188"/>
            <a:ext cx="35004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>
                <a:latin typeface="Constantia" pitchFamily="18" charset="0"/>
              </a:rPr>
              <a:t> “ золотий” – жовтий</a:t>
            </a:r>
          </a:p>
          <a:p>
            <a:pPr>
              <a:buFont typeface="Wingdings" pitchFamily="2" charset="2"/>
              <a:buChar char="§"/>
            </a:pPr>
            <a:r>
              <a:rPr lang="uk-UA" sz="2400">
                <a:latin typeface="Constantia" pitchFamily="18" charset="0"/>
              </a:rPr>
              <a:t> “залізний” – сірий</a:t>
            </a:r>
          </a:p>
          <a:p>
            <a:pPr>
              <a:buFont typeface="Wingdings" pitchFamily="2" charset="2"/>
              <a:buChar char="§"/>
            </a:pPr>
            <a:r>
              <a:rPr lang="uk-UA" sz="2400">
                <a:latin typeface="Constantia" pitchFamily="18" charset="0"/>
              </a:rPr>
              <a:t> “дерв</a:t>
            </a:r>
            <a:r>
              <a:rPr lang="en-US" sz="2400">
                <a:latin typeface="Constantia" pitchFamily="18" charset="0"/>
              </a:rPr>
              <a:t>`</a:t>
            </a:r>
            <a:r>
              <a:rPr lang="uk-UA" sz="2400">
                <a:latin typeface="Constantia" pitchFamily="18" charset="0"/>
              </a:rPr>
              <a:t>яно - золотий”</a:t>
            </a:r>
          </a:p>
          <a:p>
            <a:pPr>
              <a:buFont typeface="Wingdings" pitchFamily="2" charset="2"/>
              <a:buChar char="§"/>
            </a:pPr>
            <a:r>
              <a:rPr lang="uk-UA" sz="2400">
                <a:latin typeface="Constantia" pitchFamily="18" charset="0"/>
              </a:rPr>
              <a:t>  “залізо – дерев</a:t>
            </a:r>
            <a:r>
              <a:rPr lang="en-US" sz="2400">
                <a:latin typeface="Constantia" pitchFamily="18" charset="0"/>
              </a:rPr>
              <a:t>`</a:t>
            </a:r>
            <a:r>
              <a:rPr lang="uk-UA" sz="2400">
                <a:latin typeface="Constantia" pitchFamily="18" charset="0"/>
              </a:rPr>
              <a:t>яний” </a:t>
            </a:r>
          </a:p>
          <a:p>
            <a:pPr>
              <a:buFont typeface="Wingdings" pitchFamily="2" charset="2"/>
              <a:buChar char="§"/>
            </a:pPr>
            <a:endParaRPr lang="ru-RU" sz="2400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4714875"/>
            <a:ext cx="7500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- за звучанням наповнювача, яка сприймається   пальцями рук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642938" y="5429250"/>
            <a:ext cx="7072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- за вагою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йт\blue by nkspace  devian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785813"/>
            <a:ext cx="7143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dirty="0"/>
              <a:t>Склади розташовані у таблицях, зіставляючи і співвідносячи їх за: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43250" y="1785938"/>
            <a:ext cx="400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2800"/>
              <a:t>дзвінкістю</a:t>
            </a:r>
          </a:p>
          <a:p>
            <a:pPr>
              <a:buFontTx/>
              <a:buChar char="-"/>
            </a:pPr>
            <a:r>
              <a:rPr lang="uk-UA" sz="2800"/>
              <a:t>глухістю</a:t>
            </a:r>
          </a:p>
          <a:p>
            <a:pPr>
              <a:buFontTx/>
              <a:buChar char="-"/>
            </a:pPr>
            <a:r>
              <a:rPr lang="uk-UA" sz="2800"/>
              <a:t> твердістю</a:t>
            </a:r>
          </a:p>
          <a:p>
            <a:pPr>
              <a:buFontTx/>
              <a:buChar char="-"/>
            </a:pPr>
            <a:r>
              <a:rPr lang="uk-UA" sz="2800"/>
              <a:t> м</a:t>
            </a:r>
            <a:r>
              <a:rPr lang="en-US" sz="2800"/>
              <a:t>`</a:t>
            </a:r>
            <a:r>
              <a:rPr lang="uk-UA" sz="2800"/>
              <a:t>якістю</a:t>
            </a:r>
            <a:endParaRPr lang="ru-RU" sz="2800"/>
          </a:p>
        </p:txBody>
      </p:sp>
      <p:pic>
        <p:nvPicPr>
          <p:cNvPr id="7" name="Picture 5" descr="E:\документи\Презентація\табл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571604" y="3714752"/>
            <a:ext cx="5572164" cy="1928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389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Nazar</cp:lastModifiedBy>
  <cp:revision>51</cp:revision>
  <dcterms:created xsi:type="dcterms:W3CDTF">2015-03-23T11:29:55Z</dcterms:created>
  <dcterms:modified xsi:type="dcterms:W3CDTF">2015-03-24T03:39:09Z</dcterms:modified>
</cp:coreProperties>
</file>